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272" r:id="rId3"/>
    <p:sldId id="301" r:id="rId4"/>
    <p:sldId id="345" r:id="rId5"/>
    <p:sldId id="346" r:id="rId6"/>
    <p:sldId id="347" r:id="rId7"/>
    <p:sldId id="302" r:id="rId8"/>
    <p:sldId id="305" r:id="rId9"/>
    <p:sldId id="306" r:id="rId10"/>
    <p:sldId id="309" r:id="rId11"/>
    <p:sldId id="307" r:id="rId12"/>
    <p:sldId id="308" r:id="rId13"/>
    <p:sldId id="311" r:id="rId14"/>
    <p:sldId id="310" r:id="rId15"/>
    <p:sldId id="348" r:id="rId16"/>
    <p:sldId id="312" r:id="rId17"/>
    <p:sldId id="314" r:id="rId18"/>
    <p:sldId id="315" r:id="rId19"/>
    <p:sldId id="349" r:id="rId20"/>
    <p:sldId id="313" r:id="rId21"/>
    <p:sldId id="356" r:id="rId22"/>
    <p:sldId id="367" r:id="rId23"/>
    <p:sldId id="369" r:id="rId24"/>
    <p:sldId id="316" r:id="rId25"/>
    <p:sldId id="317" r:id="rId26"/>
    <p:sldId id="350" r:id="rId27"/>
    <p:sldId id="351" r:id="rId28"/>
    <p:sldId id="352" r:id="rId29"/>
    <p:sldId id="318" r:id="rId30"/>
    <p:sldId id="319" r:id="rId31"/>
    <p:sldId id="320" r:id="rId32"/>
    <p:sldId id="321" r:id="rId33"/>
    <p:sldId id="353" r:id="rId34"/>
    <p:sldId id="358" r:id="rId35"/>
    <p:sldId id="370" r:id="rId36"/>
    <p:sldId id="371" r:id="rId37"/>
    <p:sldId id="372" r:id="rId38"/>
    <p:sldId id="373" r:id="rId39"/>
    <p:sldId id="374" r:id="rId40"/>
    <p:sldId id="375" r:id="rId41"/>
    <p:sldId id="396" r:id="rId42"/>
    <p:sldId id="376" r:id="rId43"/>
    <p:sldId id="397" r:id="rId44"/>
    <p:sldId id="377" r:id="rId45"/>
    <p:sldId id="378" r:id="rId46"/>
    <p:sldId id="379" r:id="rId47"/>
    <p:sldId id="415" r:id="rId48"/>
    <p:sldId id="416" r:id="rId49"/>
    <p:sldId id="322" r:id="rId50"/>
    <p:sldId id="323" r:id="rId51"/>
    <p:sldId id="304" r:id="rId52"/>
    <p:sldId id="417" r:id="rId53"/>
    <p:sldId id="324" r:id="rId54"/>
    <p:sldId id="325" r:id="rId55"/>
    <p:sldId id="326" r:id="rId56"/>
    <p:sldId id="300" r:id="rId57"/>
    <p:sldId id="344" r:id="rId58"/>
  </p:sldIdLst>
  <p:sldSz cx="9144000" cy="6858000" type="screen4x3"/>
  <p:notesSz cx="6858000" cy="9144000"/>
  <p:defaultTextStyle>
    <a:defPPr>
      <a:defRPr lang="e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16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37D9D-FCC5-F079-8D1F-9807CE98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67" y="990600"/>
            <a:ext cx="6182865" cy="24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41CC-543B-B337-82D1-F6A6F9CD907D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64B13D-9158-547C-2A12-C52CE8CCDF5F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06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4F793-A95F-8485-F98C-05EAB2BCF783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A5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8D51BA-348D-6144-B7C8-0CF03A57C43C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FEE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71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70" r:id="rId13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Chapter </a:t>
            </a:r>
            <a:r xmlns:a="http://schemas.openxmlformats.org/drawingml/2006/main">
              <a:rPr lang="en" altLang="ko-KR" dirty="0"/>
              <a:t>9 </a:t>
            </a:r>
            <a:r xmlns:a="http://schemas.openxmlformats.org/drawingml/2006/main">
              <a:rPr lang="en" altLang="en-US" dirty="0"/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chine learning function approx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84" y="2987459"/>
            <a:ext cx="3330907" cy="24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machine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machine learning </a:t>
            </a:r>
            <a:r xmlns:a="http://schemas.openxmlformats.org/drawingml/2006/main">
              <a:rPr lang="en" altLang="en-US" dirty="0"/>
              <a:t>as learning a function </a:t>
            </a:r>
            <a:r xmlns:a="http://schemas.openxmlformats.org/drawingml/2006/main">
              <a:rPr lang="en" altLang="ko-KR" dirty="0"/>
              <a:t>y = f(x) that always takes an input and outputs it </a:t>
            </a:r>
            <a:r xmlns:a="http://schemas.openxmlformats.org/drawingml/2006/main">
              <a:rPr lang="en" altLang="ko-KR" dirty="0"/>
              <a:t>. ( </a:t>
            </a:r>
            <a:r xmlns:a="http://schemas.openxmlformats.org/drawingml/2006/main">
              <a:rPr lang="en" altLang="en-US" dirty="0"/>
              <a:t>function approximation </a:t>
            </a:r>
            <a:r xmlns:a="http://schemas.openxmlformats.org/drawingml/2006/main">
              <a:rPr lang="en" altLang="ko-KR" dirty="0"/>
              <a:t>)</a:t>
            </a:r>
            <a:endParaRPr xmlns:a="http://schemas.openxmlformats.org/drawingml/2006/main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0003" y="2728847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xmlns:a="http://schemas.openxmlformats.org/drawingml/2006/main" algn="ctr"/>
            <a:r xmlns:a="http://schemas.openxmlformats.org/drawingml/2006/main">
              <a:rPr lang="en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input</a:t>
            </a:r>
            <a:r xmlns:a="http://schemas.openxmlformats.org/drawingml/2006/main">
              <a:rPr lang="en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xmlns:a="http://schemas.openxmlformats.org/drawingml/2006/main"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56826" y="2739208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xmlns:a="http://schemas.openxmlformats.org/drawingml/2006/main" algn="ctr"/>
            <a:r xmlns:a="http://schemas.openxmlformats.org/drawingml/2006/main">
              <a:rPr lang="en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Print</a:t>
            </a:r>
            <a:r xmlns:a="http://schemas.openxmlformats.org/drawingml/2006/main">
              <a:rPr lang="en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xmlns:a="http://schemas.openxmlformats.org/drawingml/2006/main"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-189131" y="2862375"/>
            <a:ext cx="2376264" cy="15121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xmlns:a="http://schemas.openxmlformats.org/drawingml/2006/main" algn="ctr"/>
            <a:r xmlns:a="http://schemas.openxmlformats.org/drawingml/2006/main">
              <a:rPr lang="en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We </a:t>
            </a:r>
            <a:endParaRPr xmlns:a="http://schemas.openxmlformats.org/drawingml/2006/main"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  <a:r xmlns:a="http://schemas.openxmlformats.org/drawingml/2006/main">
              <a:rPr lang="en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learn the function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" y="4232386"/>
            <a:ext cx="1678648" cy="256490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91880" y="3848100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7817" y="3874246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5203" y="6017718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 xmlns:a="http://schemas.openxmlformats.org/drawingml/2006/main">
              <a:rPr lang="en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machine </a:t>
            </a:r>
            <a:r xmlns:a="http://schemas.openxmlformats.org/drawingml/2006/main">
              <a:rPr lang="en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learning</a:t>
            </a:r>
            <a:r xmlns:a="http://schemas.openxmlformats.org/drawingml/2006/main">
              <a:rPr lang="en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 xmlns:a="http://schemas.openxmlformats.org/drawingml/2006/main">
              <a:rPr lang="en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== </a:t>
            </a:r>
            <a:r xmlns:a="http://schemas.openxmlformats.org/drawingml/2006/main">
              <a:rPr lang="en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function </a:t>
            </a:r>
            <a:endParaRPr xmlns:a="http://schemas.openxmlformats.org/drawingml/2006/main"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  <a:r xmlns:a="http://schemas.openxmlformats.org/drawingml/2006/main">
              <a:rPr lang="en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212262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Features </a:t>
            </a:r>
            <a:r xmlns:a="http://schemas.openxmlformats.org/drawingml/2006/main">
              <a:rPr lang="en" altLang="ko-KR" dirty="0"/>
              <a:t>_</a:t>
            </a:r>
            <a:endParaRPr xmlns:a="http://schemas.openxmlformats.org/drawingml/2006/main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 feature is an input that we feed to the learning model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In the simplest case, the input itself is the feature </a:t>
            </a:r>
            <a:r xmlns:a="http://schemas.openxmlformats.org/drawingml/2006/main">
              <a:rPr lang="en" altLang="ko-KR" dirty="0"/>
              <a:t>.</a:t>
            </a:r>
          </a:p>
          <a:p>
            <a:endParaRPr lang="en-US" altLang="ko-KR" dirty="0"/>
          </a:p>
          <a:p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Example </a:t>
            </a:r>
            <a:r xmlns:a="http://schemas.openxmlformats.org/drawingml/2006/main">
              <a:rPr lang="en" altLang="ko-KR" dirty="0"/>
              <a:t>)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the email </a:t>
            </a:r>
            <a:r xmlns:a="http://schemas.openxmlformats.org/drawingml/2006/main">
              <a:rPr lang="en" altLang="en-US" dirty="0"/>
              <a:t>contains the text “ </a:t>
            </a:r>
            <a:r xmlns:a="http://schemas.openxmlformats.org/drawingml/2006/main">
              <a:rPr lang="en" altLang="en-US" dirty="0" err="1"/>
              <a:t>Prosecution” </a:t>
            </a:r>
            <a:r xmlns:a="http://schemas.openxmlformats.org/drawingml/2006/main">
              <a:rPr lang="en" altLang="ko-KR" dirty="0"/>
              <a:t>( yes </a:t>
            </a:r>
            <a:r xmlns:a="http://schemas.openxmlformats.org/drawingml/2006/main">
              <a:rPr lang="en" altLang="en-US" dirty="0"/>
              <a:t>or </a:t>
            </a:r>
            <a:r xmlns:a="http://schemas.openxmlformats.org/drawingml/2006/main">
              <a:rPr lang="en" altLang="ko-KR" dirty="0"/>
              <a:t>no )</a:t>
            </a:r>
            <a:endParaRPr xmlns:a="http://schemas.openxmlformats.org/drawingml/2006/main" lang="ko-KR" altLang="en-US" dirty="0"/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the email contains the strings “ad” </a:t>
            </a:r>
            <a:r xmlns:a="http://schemas.openxmlformats.org/drawingml/2006/main">
              <a:rPr lang="en" altLang="ko-KR" dirty="0"/>
              <a:t>, “ </a:t>
            </a:r>
            <a:r xmlns:a="http://schemas.openxmlformats.org/drawingml/2006/main">
              <a:rPr lang="en" altLang="en-US" dirty="0"/>
              <a:t>gift </a:t>
            </a:r>
            <a:r xmlns:a="http://schemas.openxmlformats.org/drawingml/2006/main">
              <a:rPr lang="en" altLang="en-US" dirty="0" err="1"/>
              <a:t>voucher” or </a:t>
            </a:r>
            <a:r xmlns:a="http://schemas.openxmlformats.org/drawingml/2006/main">
              <a:rPr lang="en" altLang="en-US" dirty="0"/>
              <a:t>“winner” </a:t>
            </a:r>
            <a:r xmlns:a="http://schemas.openxmlformats.org/drawingml/2006/main">
              <a:rPr lang="en" altLang="ko-KR" dirty="0"/>
              <a:t>( yes </a:t>
            </a:r>
            <a:r xmlns:a="http://schemas.openxmlformats.org/drawingml/2006/main">
              <a:rPr lang="en" altLang="en-US" dirty="0"/>
              <a:t>or </a:t>
            </a:r>
            <a:r xmlns:a="http://schemas.openxmlformats.org/drawingml/2006/main">
              <a:rPr lang="en" altLang="ko-KR" dirty="0"/>
              <a:t>no )</a:t>
            </a:r>
            <a:endParaRPr xmlns:a="http://schemas.openxmlformats.org/drawingml/2006/main" lang="ko-KR" altLang="en-US" dirty="0"/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Number of special symbols such as '★' in the subject or body of the email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integer </a:t>
            </a:r>
            <a:r xmlns:a="http://schemas.openxmlformats.org/drawingml/2006/main">
              <a:rPr lang="en" altLang="ko-KR" dirty="0"/>
              <a:t>)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ko-KR" dirty="0"/>
              <a:t>…</a:t>
            </a:r>
            <a:endParaRPr xmlns:a="http://schemas.openxmlformats.org/drawingml/2006/main"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933785"/>
            <a:ext cx="6012160" cy="15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labels and samples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label </a:t>
            </a:r>
            <a:r xmlns:a="http://schemas.openxmlformats.org/drawingml/2006/main">
              <a:rPr lang="en" altLang="ko-KR" dirty="0"/>
              <a:t>_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Corresponds to </a:t>
            </a:r>
            <a:r xmlns:a="http://schemas.openxmlformats.org/drawingml/2006/main">
              <a:rPr lang="en" altLang="ko-KR" dirty="0"/>
              <a:t>the y variable </a:t>
            </a:r>
            <a:r xmlns:a="http://schemas.openxmlformats.org/drawingml/2006/main">
              <a:rPr lang="en" altLang="en-US" dirty="0"/>
              <a:t>in </a:t>
            </a:r>
            <a:r xmlns:a="http://schemas.openxmlformats.org/drawingml/2006/main">
              <a:rPr lang="en" altLang="ko-KR" dirty="0"/>
              <a:t>y = f(X)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For example, </a:t>
            </a:r>
            <a:r xmlns:a="http://schemas.openxmlformats.org/drawingml/2006/main">
              <a:rPr lang="en" altLang="en-US" dirty="0"/>
              <a:t>a label could be the future price of a crop </a:t>
            </a:r>
            <a:r xmlns:a="http://schemas.openxmlformats.org/drawingml/2006/main">
              <a:rPr lang="en" altLang="ko-KR" dirty="0"/>
              <a:t>, </a:t>
            </a:r>
            <a:r xmlns:a="http://schemas.openxmlformats.org/drawingml/2006/main">
              <a:rPr lang="en" altLang="en-US" dirty="0"/>
              <a:t>the type of animal displayed in a photo </a:t>
            </a:r>
            <a:r xmlns:a="http://schemas.openxmlformats.org/drawingml/2006/main">
              <a:rPr lang="en" altLang="ko-KR" dirty="0"/>
              <a:t>, or the meaning of a video </a:t>
            </a:r>
            <a:r xmlns:a="http://schemas.openxmlformats.org/drawingml/2006/main">
              <a:rPr lang="en" altLang="ko-KR" dirty="0"/>
              <a:t>.</a:t>
            </a:r>
          </a:p>
          <a:p>
            <a:pPr lvl="1"/>
            <a:endParaRPr lang="ko-KR" altLang="en-US" dirty="0"/>
          </a:p>
          <a:p>
            <a:r xmlns:a="http://schemas.openxmlformats.org/drawingml/2006/main">
              <a:rPr lang="en" altLang="en-US" dirty="0"/>
              <a:t>sample </a:t>
            </a:r>
            <a:r xmlns:a="http://schemas.openxmlformats.org/drawingml/2006/main">
              <a:rPr lang="en" altLang="ko-KR" dirty="0"/>
              <a:t>or </a:t>
            </a:r>
            <a:r xmlns:a="http://schemas.openxmlformats.org/drawingml/2006/main">
              <a:rPr lang="en" altLang="en-US" dirty="0"/>
              <a:t>example</a:t>
            </a:r>
            <a:endParaRPr xmlns:a="http://schemas.openxmlformats.org/drawingml/2006/main" lang="en-US" altLang="ko-KR" dirty="0"/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A sample is a specific example given to machine learning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Corresponds to </a:t>
            </a:r>
            <a:r xmlns:a="http://schemas.openxmlformats.org/drawingml/2006/main">
              <a:rPr lang="en" altLang="ko-KR" dirty="0"/>
              <a:t>X </a:t>
            </a:r>
            <a:r xmlns:a="http://schemas.openxmlformats.org/drawingml/2006/main">
              <a:rPr lang="en" altLang="en-US" dirty="0"/>
              <a:t>in </a:t>
            </a:r>
            <a:r xmlns:a="http://schemas.openxmlformats.org/drawingml/2006/main">
              <a:rPr lang="en" altLang="ko-KR" dirty="0"/>
              <a:t>y = f(X)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There are labeled and unlabeled samples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For supervised learning, there must be a label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2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training and test data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6480720" cy="202308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49080"/>
            <a:ext cx="5400600" cy="23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learning and prediction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Learning </a:t>
            </a:r>
            <a:r xmlns:a="http://schemas.openxmlformats.org/drawingml/2006/main">
              <a:rPr lang="en" altLang="en-US" dirty="0"/>
              <a:t>means to build or learn a </a:t>
            </a:r>
            <a:r xmlns:a="http://schemas.openxmlformats.org/drawingml/2006/main">
              <a:rPr lang="en" altLang="ko-KR" dirty="0"/>
              <a:t>model </a:t>
            </a:r>
            <a:r xmlns:a="http://schemas.openxmlformats.org/drawingml/2006/main">
              <a:rPr lang="en" altLang="ko-KR" dirty="0"/>
              <a:t>.</a:t>
            </a:r>
          </a:p>
          <a:p>
            <a:pPr fontAlgn="base"/>
            <a:endParaRPr lang="en-US" altLang="ko-KR" dirty="0"/>
          </a:p>
          <a:p>
            <a:pPr xmlns:a="http://schemas.openxmlformats.org/drawingml/2006/main" fontAlgn="base"/>
            <a:r xmlns:a="http://schemas.openxmlformats.org/drawingml/2006/main">
              <a:rPr lang="en" altLang="en-US" dirty="0"/>
              <a:t>Prediction means applying the learned model </a:t>
            </a:r>
            <a:r xmlns:a="http://schemas.openxmlformats.org/drawingml/2006/main">
              <a:rPr lang="en" altLang="ko-KR" dirty="0"/>
              <a:t>to </a:t>
            </a:r>
            <a:r xmlns:a="http://schemas.openxmlformats.org/drawingml/2006/main">
              <a:rPr lang="en" altLang="en-US" dirty="0"/>
              <a:t>unlabeled samples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That is, using the trained model </a:t>
            </a:r>
            <a:r xmlns:a="http://schemas.openxmlformats.org/drawingml/2006/main">
              <a:rPr lang="en" altLang="en-US" dirty="0"/>
              <a:t>to make useful predictions </a:t>
            </a:r>
            <a:r xmlns:a="http://schemas.openxmlformats.org/drawingml/2006/main">
              <a:rPr lang="en" altLang="ko-KR" dirty="0"/>
              <a:t>(y')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6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3839-C995-26FB-9981-541B435A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supervised learning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72983-2501-3649-BB22-5262C0272D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Supervised learning is a learning method in which there is a teacher who tells the correct answer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It can be largely divided into regression and classification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5FC64-3759-8614-9677-DE0CC810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90" y="2348880"/>
            <a:ext cx="6880820" cy="3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supervised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Regression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In regression, both inputs and outputs are real numbers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“What is the probability that a user clicks on this ad </a:t>
            </a:r>
            <a:r xmlns:a="http://schemas.openxmlformats.org/drawingml/2006/main">
              <a:rPr lang="en" altLang="ko-KR" dirty="0"/>
              <a:t>?”</a:t>
            </a:r>
            <a:endParaRPr xmlns:a="http://schemas.openxmlformats.org/drawingml/2006/main" lang="ko-KR" altLang="en-US" dirty="0"/>
          </a:p>
          <a:p>
            <a:pPr xmlns:a="http://schemas.openxmlformats.org/drawingml/2006/main" lvl="1" fontAlgn="base"/>
            <a:r xmlns:a="http://schemas.openxmlformats.org/drawingml/2006/main">
              <a:rPr lang="en" altLang="ko-KR" dirty="0"/>
              <a:t> </a:t>
            </a:r>
            <a:endParaRPr xmlns:a="http://schemas.openxmlformats.org/drawingml/2006/main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6156176" cy="3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return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Regression </a:t>
            </a:r>
            <a:r xmlns:a="http://schemas.openxmlformats.org/drawingml/2006/main">
              <a:rPr lang="en" altLang="en-US" dirty="0"/>
              <a:t>can be thought of as learning a mapping function from inputs to outputs </a:t>
            </a:r>
            <a:r xmlns:a="http://schemas.openxmlformats.org/drawingml/2006/main">
              <a:rPr lang="en" altLang="ko-KR" dirty="0"/>
              <a:t>given </a:t>
            </a:r>
            <a:r xmlns:a="http://schemas.openxmlformats.org/drawingml/2006/main">
              <a:rPr lang="en" altLang="en-US" dirty="0"/>
              <a:t>real inputs </a:t>
            </a:r>
            <a:r xmlns:a="http://schemas.openxmlformats.org/drawingml/2006/main">
              <a:rPr lang="en" altLang="ko-KR" dirty="0"/>
              <a:t>(x) </a:t>
            </a:r>
            <a:r xmlns:a="http://schemas.openxmlformats.org/drawingml/2006/main">
              <a:rPr lang="en" altLang="en-US" dirty="0"/>
              <a:t>and real outputs </a:t>
            </a:r>
            <a:r xmlns:a="http://schemas.openxmlformats.org/drawingml/2006/main">
              <a:rPr lang="en" altLang="ko-KR" dirty="0"/>
              <a:t>(y)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marL="0" indent="0">
              <a:buNone/>
            </a:pPr>
            <a:r xmlns:a="http://schemas.openxmlformats.org/drawingml/2006/main">
              <a:rPr lang="en" altLang="ko-KR" dirty="0"/>
              <a:t> </a:t>
            </a:r>
            <a:endParaRPr xmlns:a="http://schemas.openxmlformats.org/drawingml/2006/main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20888"/>
            <a:ext cx="1990725" cy="676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08F83D-18C4-7F51-C767-30E6C2D2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9" y="3429000"/>
            <a:ext cx="6814914" cy="28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5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regression example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1A8099-FA23-0018-2D50-A329AC37C1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Consider an algorithm that predicts the price of an apartment in a specific area based on area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We can plot the price of each apartment by area as points on the graph as follows, and draw a straight line passing through the points as closely as possible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57F3AC-434B-565E-6531-1E296634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52936"/>
            <a:ext cx="5760640" cy="22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As more data is collected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1A8099-FA23-0018-2D50-A329AC37C1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New data can also be included if we adjust the slope of the straight line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This can be called learning in regression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C9E34-380E-F8A9-4BDD-73C916AF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68752" cy="22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Learning Objectives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Understand the concept and history of machine learning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Understand the difference between supervised and unsupervised learning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Understand the concept of classification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Understand the concept of regression </a:t>
            </a:r>
            <a:r xmlns:a="http://schemas.openxmlformats.org/drawingml/2006/main">
              <a:rPr lang="en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supervised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classification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splitting </a:t>
            </a:r>
            <a:endParaRPr xmlns:a="http://schemas.openxmlformats.org/drawingml/2006/main" lang="en-US" altLang="ko-KR" dirty="0"/>
            <a:r xmlns:a="http://schemas.openxmlformats.org/drawingml/2006/main">
              <a:rPr lang="en" altLang="en-US" dirty="0"/>
              <a:t>an input into two or more labels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types </a:t>
            </a:r>
            <a:r xmlns:a="http://schemas.openxmlformats.org/drawingml/2006/main">
              <a:rPr lang="en" altLang="ko-KR" dirty="0"/>
              <a:t>)</a:t>
            </a:r>
          </a:p>
          <a:p>
            <a:pPr xmlns:a="http://schemas.openxmlformats.org/drawingml/2006/main" fontAlgn="base"/>
            <a:r xmlns:a="http://schemas.openxmlformats.org/drawingml/2006/main">
              <a:rPr lang="en" altLang="en-US" dirty="0"/>
              <a:t>When training the model, we need to provide labels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60365"/>
            <a:ext cx="6686900" cy="28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7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classification</a:t>
            </a:r>
            <a:r xmlns:a="http://schemas.openxmlformats.org/drawingml/2006/main">
              <a:rPr lang="en" altLang="ko-KR" dirty="0"/>
              <a:t> </a:t>
            </a:r>
            <a:endParaRPr xmlns:a="http://schemas.openxmlformats.org/drawingml/2006/main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We call this a classification problem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or a recognition problem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when </a:t>
            </a:r>
            <a:r xmlns:a="http://schemas.openxmlformats.org/drawingml/2006/main">
              <a:rPr lang="en" altLang="en-US" dirty="0"/>
              <a:t>the </a:t>
            </a:r>
            <a:r xmlns:a="http://schemas.openxmlformats.org/drawingml/2006/main">
              <a:rPr lang="en" altLang="en-US" dirty="0"/>
              <a:t>output </a:t>
            </a:r>
            <a:r xmlns:a="http://schemas.openxmlformats.org/drawingml/2006/main">
              <a:rPr lang="en" altLang="ko-KR" dirty="0"/>
              <a:t>y </a:t>
            </a:r>
            <a:r xmlns:a="http://schemas.openxmlformats.org/drawingml/2006/main">
              <a:rPr lang="en" altLang="en-US" dirty="0"/>
              <a:t>in the preceding equation </a:t>
            </a:r>
            <a:r xmlns:a="http://schemas.openxmlformats.org/drawingml/2006/main">
              <a:rPr lang="en" altLang="ko-KR" dirty="0"/>
              <a:t>y = f(x) is </a:t>
            </a:r>
            <a:r xmlns:a="http://schemas.openxmlformats.org/drawingml/2006/main">
              <a:rPr lang="en" altLang="en-US" dirty="0"/>
              <a:t>discrete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involves dividing </a:t>
            </a:r>
            <a:r xmlns:a="http://schemas.openxmlformats.org/drawingml/2006/main">
              <a:rPr lang="en" altLang="en-US" dirty="0"/>
              <a:t>an input into </a:t>
            </a:r>
            <a:r xmlns:a="http://schemas.openxmlformats.org/drawingml/2006/main">
              <a:rPr lang="en" altLang="ko-KR" dirty="0"/>
              <a:t>two </a:t>
            </a:r>
            <a:r xmlns:a="http://schemas.openxmlformats.org/drawingml/2006/main">
              <a:rPr lang="en" altLang="en-US" dirty="0"/>
              <a:t>or more classes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classes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For example, looking at a picture and </a:t>
            </a:r>
            <a:r xmlns:a="http://schemas.openxmlformats.org/drawingml/2006/main">
              <a:rPr lang="en" altLang="en-US" dirty="0"/>
              <a:t>classifying it as “dog” or “cat” is </a:t>
            </a:r>
            <a:r xmlns:a="http://schemas.openxmlformats.org/drawingml/2006/main">
              <a:rPr lang="en" altLang="ko-KR" dirty="0"/>
              <a:t>a </a:t>
            </a:r>
            <a:r xmlns:a="http://schemas.openxmlformats.org/drawingml/2006/main">
              <a:rPr lang="en" altLang="en-US" dirty="0"/>
              <a:t>classification </a:t>
            </a:r>
            <a:r xmlns:a="http://schemas.openxmlformats.org/drawingml/2006/main">
              <a:rPr lang="en" altLang="en-US" dirty="0" err="1"/>
              <a:t>problem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B9A0-0A03-4632-B0A0-21ECFBC6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43300"/>
            <a:ext cx="3590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classification example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xmlns:a="http://schemas.openxmlformats.org/drawingml/2006/main" algn="l"/>
            <a:r xmlns:a="http://schemas.openxmlformats.org/drawingml/2006/main">
              <a:rPr lang="en" altLang="en-US" b="0" i="0" u="none" strike="noStrike" baseline="0" dirty="0">
                <a:latin typeface="SandSm"/>
              </a:rPr>
              <a:t>Looking at a fruit basket filled with lots of fruits </a:t>
            </a:r>
            <a:r xmlns:a="http://schemas.openxmlformats.org/drawingml/2006/main">
              <a:rPr lang="en" altLang="ko-KR" b="0" i="0" u="none" strike="noStrike" baseline="0" dirty="0">
                <a:latin typeface="SandSm"/>
              </a:rPr>
              <a:t>, </a:t>
            </a:r>
            <a:r xmlns:a="http://schemas.openxmlformats.org/drawingml/2006/main">
              <a:rPr lang="en" altLang="en-US" b="0" i="0" u="none" strike="noStrike" baseline="0" dirty="0">
                <a:latin typeface="SandSm"/>
              </a:rPr>
              <a:t>the program </a:t>
            </a:r>
            <a:r xmlns:a="http://schemas.openxmlformats.org/drawingml/2006/main">
              <a:rPr lang="en" altLang="en-US" b="0" i="0" u="none" strike="noStrike" baseline="0" dirty="0">
                <a:latin typeface="SandSm"/>
              </a:rPr>
              <a:t>predicts the correct labels, such as bananas </a:t>
            </a:r>
            <a:endParaRPr xmlns:a="http://schemas.openxmlformats.org/drawingml/2006/main" lang="ko-KR" altLang="en-US" sz="2400" dirty="0"/>
            <a:r xmlns:a="http://schemas.openxmlformats.org/drawingml/2006/main">
              <a:rPr lang="en" altLang="ko-KR" b="0" i="0" u="none" strike="noStrike" baseline="0" dirty="0">
                <a:latin typeface="SandSm"/>
              </a:rPr>
              <a:t>and oranges.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9E866-14AB-49D7-B825-23ED26D9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571750"/>
            <a:ext cx="66103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56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classification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Common algorithms for performing classification include neural networks </a:t>
            </a:r>
            <a:r xmlns:a="http://schemas.openxmlformats.org/drawingml/2006/main">
              <a:rPr lang="en" altLang="ko-KR" dirty="0"/>
              <a:t>, k-nearest neighbors ( </a:t>
            </a:r>
            <a:r xmlns:a="http://schemas.openxmlformats.org/drawingml/2006/main">
              <a:rPr lang="en" altLang="ko-KR" dirty="0" err="1"/>
              <a:t>kNNs </a:t>
            </a:r>
            <a:r xmlns:a="http://schemas.openxmlformats.org/drawingml/2006/main">
              <a:rPr lang="en" altLang="ko-KR" dirty="0"/>
              <a:t>), support vector machines (SVMs), and </a:t>
            </a:r>
            <a:r xmlns:a="http://schemas.openxmlformats.org/drawingml/2006/main">
              <a:rPr lang="en" altLang="en-US" dirty="0"/>
              <a:t>decision trees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55D2B-A995-4286-B523-330531DC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878987" cy="25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8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classification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We call this a classification problem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or a recognition problem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when </a:t>
            </a:r>
            <a:r xmlns:a="http://schemas.openxmlformats.org/drawingml/2006/main">
              <a:rPr lang="en" altLang="en-US" dirty="0"/>
              <a:t>the </a:t>
            </a:r>
            <a:r xmlns:a="http://schemas.openxmlformats.org/drawingml/2006/main">
              <a:rPr lang="en" altLang="en-US" dirty="0"/>
              <a:t>output </a:t>
            </a:r>
            <a:r xmlns:a="http://schemas.openxmlformats.org/drawingml/2006/main">
              <a:rPr lang="en" altLang="ko-KR" dirty="0"/>
              <a:t>y </a:t>
            </a:r>
            <a:r xmlns:a="http://schemas.openxmlformats.org/drawingml/2006/main">
              <a:rPr lang="en" altLang="en-US" dirty="0"/>
              <a:t>in the preceding equation </a:t>
            </a:r>
            <a:r xmlns:a="http://schemas.openxmlformats.org/drawingml/2006/main">
              <a:rPr lang="en" altLang="ko-KR" dirty="0"/>
              <a:t>y = f(x) is </a:t>
            </a:r>
            <a:r xmlns:a="http://schemas.openxmlformats.org/drawingml/2006/main">
              <a:rPr lang="en" altLang="en-US" dirty="0"/>
              <a:t>discrete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fontAlgn="base"/>
            <a:r xmlns:a="http://schemas.openxmlformats.org/drawingml/2006/main">
              <a:rPr lang="en" altLang="en-US" dirty="0"/>
              <a:t>Classification is the division of an input into </a:t>
            </a:r>
            <a:r xmlns:a="http://schemas.openxmlformats.org/drawingml/2006/main">
              <a:rPr lang="en" altLang="ko-KR" dirty="0"/>
              <a:t>two </a:t>
            </a:r>
            <a:r xmlns:a="http://schemas.openxmlformats.org/drawingml/2006/main">
              <a:rPr lang="en" altLang="en-US" dirty="0"/>
              <a:t>or more classes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b="6725"/>
          <a:stretch/>
        </p:blipFill>
        <p:spPr>
          <a:xfrm>
            <a:off x="1403648" y="3284984"/>
            <a:ext cx="5774443" cy="27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8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classification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Classification is generally done in the form of supervised learning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fontAlgn="base"/>
            <a:r xmlns:a="http://schemas.openxmlformats.org/drawingml/2006/main">
              <a:rPr lang="en" altLang="en-US" dirty="0"/>
              <a:t>Common algorithms for performing classification include neural networks </a:t>
            </a:r>
            <a:r xmlns:a="http://schemas.openxmlformats.org/drawingml/2006/main">
              <a:rPr lang="en" altLang="ko-KR" dirty="0"/>
              <a:t>, k-nearest neighbors ( </a:t>
            </a:r>
            <a:r xmlns:a="http://schemas.openxmlformats.org/drawingml/2006/main">
              <a:rPr lang="en" altLang="ko-KR" dirty="0" err="1"/>
              <a:t>kNNs </a:t>
            </a:r>
            <a:r xmlns:a="http://schemas.openxmlformats.org/drawingml/2006/main">
              <a:rPr lang="en" altLang="ko-KR" dirty="0"/>
              <a:t>), support vector machines (SVMs), and </a:t>
            </a:r>
            <a:r xmlns:a="http://schemas.openxmlformats.org/drawingml/2006/main">
              <a:rPr lang="en" altLang="en-US" dirty="0"/>
              <a:t>decision trees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b="8356"/>
          <a:stretch/>
        </p:blipFill>
        <p:spPr>
          <a:xfrm>
            <a:off x="1340976" y="3431704"/>
            <a:ext cx="669674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8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Lab: </a:t>
            </a:r>
            <a:r xmlns:a="http://schemas.openxmlformats.org/drawingml/2006/main">
              <a:rPr lang="en" altLang="en-US" dirty="0"/>
              <a:t>Experience </a:t>
            </a:r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using </a:t>
            </a:r>
            <a:r xmlns:a="http://schemas.openxmlformats.org/drawingml/2006/main">
              <a:rPr lang="en" altLang="en-US" dirty="0" err="1"/>
              <a:t>a teachable machine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We </a:t>
            </a:r>
            <a:r xmlns:a="http://schemas.openxmlformats.org/drawingml/2006/main">
              <a:rPr lang="en" altLang="en-US" dirty="0"/>
              <a:t>click on “ </a:t>
            </a:r>
            <a:r xmlns:a="http://schemas.openxmlformats.org/drawingml/2006/main">
              <a:rPr lang="en" altLang="ko-KR" dirty="0"/>
              <a:t>Image Project” to categorize the photos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6797984">
            <a:extLst>
              <a:ext uri="{FF2B5EF4-FFF2-40B4-BE49-F238E27FC236}">
                <a16:creationId xmlns:a16="http://schemas.microsoft.com/office/drawing/2014/main" id="{7DE85DF0-E692-7F97-67F0-9310787D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273784"/>
            <a:ext cx="6552728" cy="38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Lab: </a:t>
            </a:r>
            <a:r xmlns:a="http://schemas.openxmlformats.org/drawingml/2006/main">
              <a:rPr lang="en" altLang="en-US" dirty="0"/>
              <a:t>Experience </a:t>
            </a:r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using </a:t>
            </a:r>
            <a:r xmlns:a="http://schemas.openxmlformats.org/drawingml/2006/main">
              <a:rPr lang="en" altLang="en-US" dirty="0" err="1"/>
              <a:t>a teachable machine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Let's prepare </a:t>
            </a:r>
            <a:r xmlns:a="http://schemas.openxmlformats.org/drawingml/2006/main">
              <a:rPr lang="en" altLang="ko-KR" dirty="0"/>
              <a:t>3 </a:t>
            </a:r>
            <a:r xmlns:a="http://schemas.openxmlformats.org/drawingml/2006/main">
              <a:rPr lang="en" altLang="en-US" dirty="0"/>
              <a:t>dog images and </a:t>
            </a:r>
            <a:r xmlns:a="http://schemas.openxmlformats.org/drawingml/2006/main">
              <a:rPr lang="en" altLang="ko-KR" dirty="0"/>
              <a:t>3 </a:t>
            </a:r>
            <a:r xmlns:a="http://schemas.openxmlformats.org/drawingml/2006/main">
              <a:rPr lang="en" altLang="en-US" dirty="0"/>
              <a:t>cat images, learn and classify them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1F62BFD-38ED-7F7C-4E80-F98618F47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66822752">
            <a:extLst>
              <a:ext uri="{FF2B5EF4-FFF2-40B4-BE49-F238E27FC236}">
                <a16:creationId xmlns:a16="http://schemas.microsoft.com/office/drawing/2014/main" id="{908571F5-B0CF-2F92-FC25-231D65C6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624736" cy="386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70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D5BD-658D-AA4D-B39F-E8A7B297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Lab: </a:t>
            </a:r>
            <a:r xmlns:a="http://schemas.openxmlformats.org/drawingml/2006/main">
              <a:rPr lang="en" altLang="en-US" dirty="0"/>
              <a:t>Experience </a:t>
            </a:r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using </a:t>
            </a:r>
            <a:r xmlns:a="http://schemas.openxmlformats.org/drawingml/2006/main">
              <a:rPr lang="en" altLang="en-US" dirty="0" err="1"/>
              <a:t>a teachable machine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BB2C2-2EE6-480B-A5DE-D1B5FA546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 err="1"/>
              <a:t>the machine learning system, click the “ </a:t>
            </a:r>
            <a:r xmlns:a="http://schemas.openxmlformats.org/drawingml/2006/main">
              <a:rPr lang="en" altLang="ko-KR" dirty="0"/>
              <a:t>Train Model” </a:t>
            </a:r>
            <a:r xmlns:a="http://schemas.openxmlformats.org/drawingml/2006/main">
              <a:rPr lang="en" altLang="en-US" dirty="0"/>
              <a:t>button </a:t>
            </a:r>
            <a:r xmlns:a="http://schemas.openxmlformats.org/drawingml/2006/main">
              <a:rPr lang="en" altLang="en-US" dirty="0"/>
              <a:t>on the screen above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Let's download a new file and test it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49FAC43-E975-522F-9F5B-3CC2E950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1F62BFD-38ED-7F7C-4E80-F98618F47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3BCB8D-0536-7F0F-490E-CA25BBDE7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66830600">
            <a:extLst>
              <a:ext uri="{FF2B5EF4-FFF2-40B4-BE49-F238E27FC236}">
                <a16:creationId xmlns:a16="http://schemas.microsoft.com/office/drawing/2014/main" id="{6BFBD4AC-13D8-D843-D159-805EFCDA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2348880"/>
            <a:ext cx="6264696" cy="36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2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rain map</a:t>
            </a:r>
            <a:r xmlns:a="http://schemas.openxmlformats.org/drawingml/2006/main">
              <a:rPr lang="en" altLang="ko-KR" dirty="0"/>
              <a:t> </a:t>
            </a:r>
            <a:r xmlns:a="http://schemas.openxmlformats.org/drawingml/2006/main">
              <a:rPr lang="en" altLang="en-US" dirty="0"/>
              <a:t>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Unsupervised learning </a:t>
            </a:r>
            <a:r xmlns:a="http://schemas.openxmlformats.org/drawingml/2006/main">
              <a:rPr lang="en" altLang="ko-KR" dirty="0"/>
              <a:t>means </a:t>
            </a:r>
            <a:r xmlns:a="http://schemas.openxmlformats.org/drawingml/2006/main">
              <a:rPr lang="en" altLang="en-US" dirty="0"/>
              <a:t>that the computer classifies the inputs on its own without a “teacher”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In </a:t>
            </a:r>
            <a:r xmlns:a="http://schemas.openxmlformats.org/drawingml/2006/main">
              <a:rPr lang="en" altLang="en-US" dirty="0"/>
              <a:t>the expression </a:t>
            </a:r>
            <a:r xmlns:a="http://schemas.openxmlformats.org/drawingml/2006/main">
              <a:rPr lang="en" altLang="ko-KR" dirty="0"/>
              <a:t>y = f(x), the label </a:t>
            </a:r>
            <a:r xmlns:a="http://schemas.openxmlformats.org/drawingml/2006/main">
              <a:rPr lang="en" altLang="ko-KR" dirty="0"/>
              <a:t>y </a:t>
            </a:r>
            <a:r xmlns:a="http://schemas.openxmlformats.org/drawingml/2006/main">
              <a:rPr lang="en" altLang="en-US" dirty="0"/>
              <a:t>is not given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It is possible to collect similar data by analyzing the correlation of data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1547664" y="3645024"/>
            <a:ext cx="58873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7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What is Machine Learning </a:t>
            </a:r>
            <a:r xmlns:a="http://schemas.openxmlformats.org/drawingml/2006/main">
              <a:rPr lang="en" altLang="ko-KR" dirty="0"/>
              <a:t>?</a:t>
            </a:r>
            <a:endParaRPr xmlns:a="http://schemas.openxmlformats.org/drawingml/2006/main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Current computers cannot learn by themselves, so if we want a computer to do something, we must write a program and instruct it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If computers can learn on their own, computers will be able to do many things without programming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>
          <a:xfrm>
            <a:off x="1187624" y="3645024"/>
            <a:ext cx="630019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rain map</a:t>
            </a:r>
            <a:r xmlns:a="http://schemas.openxmlformats.org/drawingml/2006/main">
              <a:rPr lang="en" altLang="ko-KR" dirty="0"/>
              <a:t> </a:t>
            </a:r>
            <a:r xmlns:a="http://schemas.openxmlformats.org/drawingml/2006/main">
              <a:rPr lang="en" altLang="en-US" dirty="0"/>
              <a:t>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The </a:t>
            </a:r>
            <a:r xmlns:a="http://schemas.openxmlformats.org/drawingml/2006/main">
              <a:rPr lang="en" altLang="en-US" dirty="0"/>
              <a:t>most representative </a:t>
            </a:r>
            <a:r xmlns:a="http://schemas.openxmlformats.org/drawingml/2006/main">
              <a:rPr lang="en" altLang="ko-KR" dirty="0"/>
              <a:t>unsupervised </a:t>
            </a:r>
            <a:r xmlns:a="http://schemas.openxmlformats.org/drawingml/2006/main">
              <a:rPr lang="en" altLang="en-US" dirty="0"/>
              <a:t>learning </a:t>
            </a:r>
            <a:r xmlns:a="http://schemas.openxmlformats.org/drawingml/2006/main">
              <a:rPr lang="en" altLang="ko-KR" dirty="0"/>
              <a:t>is </a:t>
            </a:r>
            <a:r xmlns:a="http://schemas.openxmlformats.org/drawingml/2006/main">
              <a:rPr lang="en" altLang="en-US" dirty="0" err="1"/>
              <a:t>clustering </a:t>
            </a:r>
            <a:r xmlns:a="http://schemas.openxmlformats.org/drawingml/2006/main">
              <a:rPr lang="en" altLang="en-US" dirty="0"/>
              <a:t>.</a:t>
            </a:r>
          </a:p>
          <a:p>
            <a:r xmlns:a="http://schemas.openxmlformats.org/drawingml/2006/main">
              <a:rPr lang="en" altLang="en-US" dirty="0"/>
              <a:t>Clustering is </a:t>
            </a:r>
            <a:r xmlns:a="http://schemas.openxmlformats.org/drawingml/2006/main">
              <a:rPr lang="en" altLang="en-US" dirty="0"/>
              <a:t>a method of dividing an input into several groups by calculating the distance </a:t>
            </a:r>
            <a:r xmlns:a="http://schemas.openxmlformats.org/drawingml/2006/main">
              <a:rPr lang="en" altLang="en-US" dirty="0" err="1"/>
              <a:t>between data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4"/>
          <a:stretch/>
        </p:blipFill>
        <p:spPr>
          <a:xfrm>
            <a:off x="971600" y="2996953"/>
            <a:ext cx="67322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reinforcement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Reinforcement Learning </a:t>
            </a:r>
            <a:r xmlns:a="http://schemas.openxmlformats.org/drawingml/2006/main">
              <a:rPr lang="en" altLang="ko-KR" dirty="0"/>
              <a:t>, </a:t>
            </a:r>
            <a:r xmlns:a="http://schemas.openxmlformats.org/drawingml/2006/main">
              <a:rPr lang="en" altLang="en-US" dirty="0"/>
              <a:t>an external punishment or reward is given whenever the computer takes an action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b="4695"/>
          <a:stretch/>
        </p:blipFill>
        <p:spPr>
          <a:xfrm>
            <a:off x="1907704" y="2564905"/>
            <a:ext cx="464400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reinforcement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 err="1"/>
              <a:t>of AlphaGo </a:t>
            </a:r>
            <a:r xmlns:a="http://schemas.openxmlformats.org/drawingml/2006/main">
              <a:rPr lang="en" altLang="en-US" dirty="0"/>
              <a:t>also uses reinforcement learning.</a:t>
            </a:r>
            <a:endParaRPr xmlns:a="http://schemas.openxmlformats.org/drawingml/2006/main" lang="en-US" altLang="ko-KR" dirty="0"/>
          </a:p>
          <a:p>
            <a:r xmlns:a="http://schemas.openxmlformats.org/drawingml/2006/main">
              <a:rPr lang="en" altLang="en-US" dirty="0"/>
              <a:t>Used a lot in games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e.g. </a:t>
            </a:r>
            <a:r xmlns:a="http://schemas.openxmlformats.org/drawingml/2006/main">
              <a:rPr lang="en" altLang="ko-KR" dirty="0"/>
              <a:t>Frozen Lake).</a:t>
            </a:r>
            <a:endParaRPr xmlns:a="http://schemas.openxmlformats.org/drawingml/2006/main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b="7669"/>
          <a:stretch/>
        </p:blipFill>
        <p:spPr>
          <a:xfrm>
            <a:off x="1979712" y="3169532"/>
            <a:ext cx="48600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47303-C8B5-E824-1BDB-0F84A59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Difficulties in Reinforcement Learning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3C41C-DCE6-E529-36DC-74488B3FF3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The difficulty with reinforcement learning is that just because the computer has taken an action, the result may not be immediate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This is called the “delay compensation” problem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8D5323-DF27-29AB-18FF-BB8F9345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13" y="2564904"/>
            <a:ext cx="5578574" cy="31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process of machine learning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1E6025-4785-47A8-B326-A13E15FDB4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190750"/>
            <a:ext cx="7762875" cy="3314700"/>
          </a:xfrm>
        </p:spPr>
      </p:pic>
    </p:spTree>
    <p:extLst>
      <p:ext uri="{BB962C8B-B14F-4D97-AF65-F5344CB8AC3E}">
        <p14:creationId xmlns:p14="http://schemas.microsoft.com/office/powerpoint/2010/main" val="3425311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examples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Suppose we are asked to create a system that determines whether a drink is cola or juice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 err="1"/>
              <a:t>In machine learning, </a:t>
            </a:r>
            <a:r xmlns:a="http://schemas.openxmlformats.org/drawingml/2006/main">
              <a:rPr lang="en" altLang="en-US" dirty="0"/>
              <a:t>these systems </a:t>
            </a:r>
            <a:r xmlns:a="http://schemas.openxmlformats.org/drawingml/2006/main">
              <a:rPr lang="en" altLang="en-US" dirty="0"/>
              <a:t>are called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en-US" dirty="0"/>
              <a:t>models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ko-KR" dirty="0"/>
              <a:t>, and </a:t>
            </a:r>
            <a:r xmlns:a="http://schemas.openxmlformats.org/drawingml/2006/main">
              <a:rPr lang="en" altLang="en-US" dirty="0"/>
              <a:t>these models </a:t>
            </a:r>
            <a:r xmlns:a="http://schemas.openxmlformats.org/drawingml/2006/main">
              <a:rPr lang="en" altLang="en-US" dirty="0"/>
              <a:t>are created through a process called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en-US" dirty="0"/>
              <a:t>training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4B7BA6-E8A0-4906-BE14-C77D026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5829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what features </a:t>
            </a:r>
            <a:r xmlns:a="http://schemas.openxmlformats.org/drawingml/2006/main">
              <a:rPr lang="en" altLang="ko-KR" dirty="0"/>
              <a:t>?</a:t>
            </a:r>
            <a:endParaRPr xmlns:a="http://schemas.openxmlformats.org/drawingml/2006/main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us </a:t>
            </a:r>
            <a:r xmlns:a="http://schemas.openxmlformats.org/drawingml/2006/main">
              <a:rPr lang="en" altLang="en-US" dirty="0"/>
              <a:t>choose two things : color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wavelength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en-US" dirty="0"/>
              <a:t>and acidity </a:t>
            </a:r>
            <a:r xmlns:a="http://schemas.openxmlformats.org/drawingml/2006/main">
              <a:rPr lang="en" altLang="ko-KR" dirty="0"/>
              <a:t>( </a:t>
            </a:r>
            <a:r xmlns:a="http://schemas.openxmlformats.org/drawingml/2006/main">
              <a:rPr lang="en" altLang="en-US" dirty="0"/>
              <a:t>real number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We hope to be able to distinguish these two factors alone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These </a:t>
            </a:r>
            <a:r xmlns:a="http://schemas.openxmlformats.org/drawingml/2006/main">
              <a:rPr lang="en" altLang="en-US" dirty="0"/>
              <a:t>are called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en-US" dirty="0"/>
              <a:t>features </a:t>
            </a:r>
            <a:r xmlns:a="http://schemas.openxmlformats.org/drawingml/2006/main">
              <a:rPr lang="en" altLang="ko-KR" dirty="0"/>
              <a:t>"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4097" name="_x97437232" descr="EMB00001cd032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048672" cy="323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data collection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4190C0-D3EE-45C7-9143-28F6EAB88A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88840"/>
            <a:ext cx="6600825" cy="1657350"/>
          </a:xfrm>
        </p:spPr>
      </p:pic>
    </p:spTree>
    <p:extLst>
      <p:ext uri="{BB962C8B-B14F-4D97-AF65-F5344CB8AC3E}">
        <p14:creationId xmlns:p14="http://schemas.microsoft.com/office/powerpoint/2010/main" val="262996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Structure of training data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BD4172-BBA2-4DCC-80A7-658B63D30D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2060848"/>
            <a:ext cx="6886575" cy="21240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B2631-C0FD-4BE4-BF99-6F7E61D6453A}"/>
              </a:ext>
            </a:extLst>
          </p:cNvPr>
          <p:cNvSpPr txBox="1"/>
          <p:nvPr/>
        </p:nvSpPr>
        <p:spPr>
          <a:xfrm>
            <a:off x="2915816" y="2276872"/>
            <a:ext cx="4320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n" altLang="ko-KR" sz="1400" dirty="0"/>
              <a:t>#2</a:t>
            </a:r>
            <a:endParaRPr xmlns:a="http://schemas.openxmlformats.org/drawingml/2006/main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808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training and test data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always requires training data and test data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21421-1C9D-4DD7-9357-40CBE949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47925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Differences between machine learning and traditional programming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 xmlns:a="http://schemas.openxmlformats.org/drawingml/2006/main">
              <a:rPr lang="en" altLang="en-US" dirty="0"/>
              <a:t>Computers are used to solve human problems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The traditional approach is </a:t>
            </a:r>
            <a:r xmlns:a="http://schemas.openxmlformats.org/drawingml/2006/main">
              <a:rPr lang="en" altLang="en-US" dirty="0"/>
              <a:t>to ' </a:t>
            </a:r>
            <a:r xmlns:a="http://schemas.openxmlformats.org/drawingml/2006/main">
              <a:rPr lang="en" altLang="en-US" dirty="0" err="1"/>
              <a:t>program' the desired procedure </a:t>
            </a:r>
            <a:r xmlns:a="http://schemas.openxmlformats.org/drawingml/2006/main">
              <a:rPr lang="en" altLang="ko-KR" dirty="0"/>
              <a:t>. This is </a:t>
            </a:r>
            <a:r xmlns:a="http://schemas.openxmlformats.org/drawingml/2006/main">
              <a:rPr lang="en" altLang="en-US" dirty="0"/>
              <a:t>called </a:t>
            </a:r>
            <a:r xmlns:a="http://schemas.openxmlformats.org/drawingml/2006/main">
              <a:rPr lang="en" altLang="en-US" dirty="0"/>
              <a:t>explicit </a:t>
            </a:r>
            <a:r xmlns:a="http://schemas.openxmlformats.org/drawingml/2006/main">
              <a:rPr lang="en" altLang="ko-KR" dirty="0"/>
              <a:t>programming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For example, consider the problem of distinguishing between dogs and cats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It is a task that is too easy for humans, but very difficult to construct in an algorithm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What should I do </a:t>
            </a:r>
            <a:r xmlns:a="http://schemas.openxmlformats.org/drawingml/2006/main">
              <a:rPr lang="en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0FDD3E-A49F-ADEA-C7E1-04EF5831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717032"/>
            <a:ext cx="6134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5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training phase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437D8-6D1C-4D45-9454-DF93A0A0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47875"/>
            <a:ext cx="76771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xmlns:a="http://schemas.openxmlformats.org/drawingml/2006/main" fontAlgn="base"/>
            <a:r xmlns:a="http://schemas.openxmlformats.org/drawingml/2006/main">
              <a:rPr lang="en" altLang="en-US" dirty="0"/>
              <a:t>test step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EC89D-F030-4910-9DC5-A0AB5C14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000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6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Select model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The next step is </a:t>
            </a:r>
            <a:r xmlns:a="http://schemas.openxmlformats.org/drawingml/2006/main">
              <a:rPr lang="en" altLang="en-US" dirty="0"/>
              <a:t>to select a </a:t>
            </a:r>
            <a:r xmlns:a="http://schemas.openxmlformats.org/drawingml/2006/main">
              <a:rPr lang="en" altLang="en-US" dirty="0" err="1"/>
              <a:t>machine learning model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There are many models that many researchers have created over the years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In our case we </a:t>
            </a:r>
            <a:r xmlns:a="http://schemas.openxmlformats.org/drawingml/2006/main">
              <a:rPr lang="en" altLang="en-US" dirty="0"/>
              <a:t>only have two features, color and </a:t>
            </a:r>
            <a:r xmlns:a="http://schemas.openxmlformats.org/drawingml/2006/main">
              <a:rPr lang="en" altLang="en-US" dirty="0" err="1"/>
              <a:t>acidity, so let's use a very simple linear model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EF369-5238-4F4F-AA92-3E38EDC54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1"/>
          <a:stretch/>
        </p:blipFill>
        <p:spPr>
          <a:xfrm>
            <a:off x="1979712" y="3093682"/>
            <a:ext cx="4883235" cy="3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8C916-DBCA-46A3-89F7-8C1E7127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linear model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3B16A6-D8E3-4DC9-B782-27B00AB257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400300"/>
            <a:ext cx="6932315" cy="2585796"/>
          </a:xfrm>
        </p:spPr>
      </p:pic>
    </p:spTree>
    <p:extLst>
      <p:ext uri="{BB962C8B-B14F-4D97-AF65-F5344CB8AC3E}">
        <p14:creationId xmlns:p14="http://schemas.microsoft.com/office/powerpoint/2010/main" val="179479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At first, </a:t>
            </a:r>
            <a:r xmlns:a="http://schemas.openxmlformats.org/drawingml/2006/main">
              <a:rPr lang="en" altLang="ko-KR" dirty="0"/>
              <a:t>W </a:t>
            </a:r>
            <a:r xmlns:a="http://schemas.openxmlformats.org/drawingml/2006/main">
              <a:rPr lang="en" altLang="en-US" dirty="0"/>
              <a:t>and </a:t>
            </a:r>
            <a:r xmlns:a="http://schemas.openxmlformats.org/drawingml/2006/main">
              <a:rPr lang="en" altLang="ko-KR" dirty="0"/>
              <a:t>b </a:t>
            </a:r>
            <a:r xmlns:a="http://schemas.openxmlformats.org/drawingml/2006/main">
              <a:rPr lang="en" altLang="en-US" dirty="0"/>
              <a:t>are initialized with random values, and </a:t>
            </a:r>
            <a:r xmlns:a="http://schemas.openxmlformats.org/drawingml/2006/main">
              <a:rPr lang="en" altLang="en-US" dirty="0"/>
              <a:t>the output is predicted </a:t>
            </a:r>
            <a:r xmlns:a="http://schemas.openxmlformats.org/drawingml/2006/main">
              <a:rPr lang="en" altLang="en-US" dirty="0" err="1"/>
              <a:t>with the input values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Compare </a:t>
            </a:r>
            <a:r xmlns:a="http://schemas.openxmlformats.org/drawingml/2006/main">
              <a:rPr lang="en" altLang="en-US" dirty="0"/>
              <a:t>this </a:t>
            </a:r>
            <a:r xmlns:a="http://schemas.openxmlformats.org/drawingml/2006/main">
              <a:rPr lang="en" altLang="en-US" dirty="0" err="1"/>
              <a:t>output to the exact value and </a:t>
            </a:r>
            <a:r xmlns:a="http://schemas.openxmlformats.org/drawingml/2006/main">
              <a:rPr lang="en" altLang="en-US" dirty="0"/>
              <a:t>adjust the values of </a:t>
            </a:r>
            <a:endParaRPr xmlns:a="http://schemas.openxmlformats.org/drawingml/2006/main" lang="en-US" altLang="ko-KR" dirty="0"/>
            <a:r xmlns:a="http://schemas.openxmlformats.org/drawingml/2006/main">
              <a:rPr lang="en" altLang="ko-KR" dirty="0"/>
              <a:t>W </a:t>
            </a:r>
            <a:r xmlns:a="http://schemas.openxmlformats.org/drawingml/2006/main">
              <a:rPr lang="en" altLang="en-US" dirty="0"/>
              <a:t>and </a:t>
            </a:r>
            <a:r xmlns:a="http://schemas.openxmlformats.org/drawingml/2006/main">
              <a:rPr lang="en" altLang="ko-KR" dirty="0"/>
              <a:t>b to have a more accurate prediction.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D50050-B451-4F1B-A0CD-CAA8E39B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4" y="3573016"/>
            <a:ext cx="691569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evaluation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When training is complete, we need to evaluate the model to see if it is good or bad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Use test data</a:t>
            </a:r>
            <a:endParaRPr xmlns:a="http://schemas.openxmlformats.org/drawingml/2006/main" lang="en-US" altLang="ko-KR" dirty="0"/>
          </a:p>
          <a:p>
            <a:r xmlns:a="http://schemas.openxmlformats.org/drawingml/2006/main">
              <a:rPr lang="en" altLang="en-US" dirty="0"/>
              <a:t>A typical training data to test data ratio </a:t>
            </a:r>
            <a:r xmlns:a="http://schemas.openxmlformats.org/drawingml/2006/main">
              <a:rPr lang="en" altLang="en-US" dirty="0"/>
              <a:t>is </a:t>
            </a:r>
            <a:r xmlns:a="http://schemas.openxmlformats.org/drawingml/2006/main">
              <a:rPr lang="en" altLang="ko-KR" dirty="0"/>
              <a:t>80:20 </a:t>
            </a:r>
            <a:r xmlns:a="http://schemas.openxmlformats.org/drawingml/2006/main">
              <a:rPr lang="en" altLang="en-US" dirty="0"/>
              <a:t>or </a:t>
            </a:r>
            <a:r xmlns:a="http://schemas.openxmlformats.org/drawingml/2006/main">
              <a:rPr lang="en" altLang="ko-KR" dirty="0"/>
              <a:t>70:30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28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prediction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At this stage, </a:t>
            </a:r>
            <a:r xmlns:a="http://schemas.openxmlformats.org/drawingml/2006/main">
              <a:rPr lang="en" altLang="en-US" dirty="0" err="1"/>
              <a:t>the machine learning </a:t>
            </a:r>
            <a:r xmlns:a="http://schemas.openxmlformats.org/drawingml/2006/main">
              <a:rPr lang="en" altLang="en-US" dirty="0"/>
              <a:t>system answers our questions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For example, </a:t>
            </a:r>
            <a:r xmlns:a="http://schemas.openxmlformats.org/drawingml/2006/main">
              <a:rPr lang="en" altLang="en-US" dirty="0"/>
              <a:t>you can ask </a:t>
            </a:r>
            <a:r xmlns:a="http://schemas.openxmlformats.org/drawingml/2006/main">
              <a:rPr lang="en" altLang="en-US" dirty="0" err="1"/>
              <a:t>the machine learning system </a:t>
            </a:r>
            <a:r xmlns:a="http://schemas.openxmlformats.org/drawingml/2006/main">
              <a:rPr lang="en" altLang="en-US" dirty="0"/>
              <a:t>which drink has a color of </a:t>
            </a:r>
            <a:r xmlns:a="http://schemas.openxmlformats.org/drawingml/2006/main">
              <a:rPr lang="en" altLang="ko-KR" dirty="0"/>
              <a:t>600 nm </a:t>
            </a:r>
            <a:r xmlns:a="http://schemas.openxmlformats.org/drawingml/2006/main">
              <a:rPr lang="en" altLang="en-US" dirty="0"/>
              <a:t>and an acidity of </a:t>
            </a:r>
            <a:r xmlns:a="http://schemas.openxmlformats.org/drawingml/2006/main">
              <a:rPr lang="en" altLang="ko-KR" dirty="0"/>
              <a:t>1.5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As trained, the </a:t>
            </a:r>
            <a:r xmlns:a="http://schemas.openxmlformats.org/drawingml/2006/main">
              <a:rPr lang="en" altLang="en-US" dirty="0" err="1"/>
              <a:t>machine learning system can predict whether a given drink is cola or juice, given its color and acidity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155AF-307B-DF0A-35D7-44A40DE7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573016"/>
            <a:ext cx="335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6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11EB-2FE3-41D5-BCBC-7C99D6CA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 err="1"/>
              <a:t>machine learning </a:t>
            </a:r>
            <a:r xmlns:a="http://schemas.openxmlformats.org/drawingml/2006/main">
              <a:rPr lang="en" altLang="en-US" dirty="0"/>
              <a:t>algorithms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982C-CC52-456C-876A-A2FA90CD2D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accuracy</a:t>
            </a:r>
            <a:endParaRPr xmlns:a="http://schemas.openxmlformats.org/drawingml/2006/main"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 xmlns:a="http://schemas.openxmlformats.org/drawingml/2006/main">
              <a:rPr lang="en" altLang="en-US" dirty="0"/>
              <a:t>confusion matrix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BA91F-E89B-4027-A3DA-8EA7F4DF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93" y="1916832"/>
            <a:ext cx="4122812" cy="719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E350DC-2F6A-D86D-8749-CCB7DEA8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198505"/>
            <a:ext cx="3067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0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B372-A512-4D3B-94E8-54E4EF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confusion matrix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5C3EB-C936-40C5-B264-773771E317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If it correctly predicts a positive as a positive, </a:t>
            </a:r>
            <a:r xmlns:a="http://schemas.openxmlformats.org/drawingml/2006/main">
              <a:rPr lang="en" altLang="en-US" dirty="0"/>
              <a:t>it is said to be </a:t>
            </a:r>
            <a:r xmlns:a="http://schemas.openxmlformats.org/drawingml/2006/main">
              <a:rPr lang="en" altLang="ko-KR" dirty="0"/>
              <a:t>a TP (True Positive) </a:t>
            </a:r>
            <a:r xmlns:a="http://schemas.openxmlformats.org/drawingml/2006/main">
              <a:rPr lang="en" altLang="ko-KR" dirty="0"/>
              <a:t>. If </a:t>
            </a:r>
            <a:r xmlns:a="http://schemas.openxmlformats.org/drawingml/2006/main">
              <a:rPr lang="en" altLang="ko-KR" dirty="0"/>
              <a:t>True is added </a:t>
            </a:r>
            <a:r xmlns:a="http://schemas.openxmlformats.org/drawingml/2006/main">
              <a:rPr lang="en" altLang="en-US" dirty="0"/>
              <a:t>in front </a:t>
            </a:r>
            <a:r xmlns:a="http://schemas.openxmlformats.org/drawingml/2006/main">
              <a:rPr lang="en" altLang="en-US" dirty="0"/>
              <a:t>, it means that prediction and actuality are the same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When a positive is incorrectly predicted as a negative, </a:t>
            </a:r>
            <a:r xmlns:a="http://schemas.openxmlformats.org/drawingml/2006/main">
              <a:rPr lang="en" altLang="en-US" dirty="0"/>
              <a:t>it is called a false </a:t>
            </a:r>
            <a:r xmlns:a="http://schemas.openxmlformats.org/drawingml/2006/main">
              <a:rPr lang="en" altLang="ko-KR" dirty="0" err="1"/>
              <a:t>negative </a:t>
            </a:r>
            <a:r xmlns:a="http://schemas.openxmlformats.org/drawingml/2006/main">
              <a:rPr lang="en" altLang="ko-KR" dirty="0"/>
              <a:t>(FN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. If </a:t>
            </a:r>
            <a:r xmlns:a="http://schemas.openxmlformats.org/drawingml/2006/main">
              <a:rPr lang="en" altLang="ko-KR" dirty="0"/>
              <a:t>False is added </a:t>
            </a:r>
            <a:r xmlns:a="http://schemas.openxmlformats.org/drawingml/2006/main">
              <a:rPr lang="en" altLang="en-US" dirty="0"/>
              <a:t>in front </a:t>
            </a:r>
            <a:r xmlns:a="http://schemas.openxmlformats.org/drawingml/2006/main">
              <a:rPr lang="en" altLang="en-US" dirty="0"/>
              <a:t>, it means that the prediction is different from the actual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When a negative is incorrectly predicted as a positive, </a:t>
            </a:r>
            <a:r xmlns:a="http://schemas.openxmlformats.org/drawingml/2006/main">
              <a:rPr lang="en" altLang="en-US" dirty="0"/>
              <a:t>it is called </a:t>
            </a:r>
            <a:r xmlns:a="http://schemas.openxmlformats.org/drawingml/2006/main">
              <a:rPr lang="en" altLang="ko-KR" dirty="0"/>
              <a:t>a false positive (FP) </a:t>
            </a:r>
            <a:r xmlns:a="http://schemas.openxmlformats.org/drawingml/2006/main">
              <a:rPr lang="en" altLang="ko-KR" dirty="0"/>
              <a:t>.</a:t>
            </a:r>
          </a:p>
          <a:p>
            <a:r xmlns:a="http://schemas.openxmlformats.org/drawingml/2006/main">
              <a:rPr lang="en" altLang="en-US" dirty="0"/>
              <a:t>If it correctly predicts a negative as a negative, </a:t>
            </a:r>
            <a:r xmlns:a="http://schemas.openxmlformats.org/drawingml/2006/main">
              <a:rPr lang="en" altLang="en-US" dirty="0"/>
              <a:t>it is said to be a true </a:t>
            </a:r>
            <a:r xmlns:a="http://schemas.openxmlformats.org/drawingml/2006/main">
              <a:rPr lang="en" altLang="ko-KR" dirty="0" err="1"/>
              <a:t>negative </a:t>
            </a:r>
            <a:r xmlns:a="http://schemas.openxmlformats.org/drawingml/2006/main">
              <a:rPr lang="en" altLang="ko-KR" dirty="0"/>
              <a:t>(TN </a:t>
            </a:r>
            <a:r xmlns:a="http://schemas.openxmlformats.org/drawingml/2006/main">
              <a:rPr lang="en" altLang="ko-KR" dirty="0"/>
              <a:t>)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6C6C7-D9FD-483B-8B2C-EA25711B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73" y="4429567"/>
            <a:ext cx="5467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Lab: </a:t>
            </a:r>
            <a:r xmlns:a="http://schemas.openxmlformats.org/drawingml/2006/main">
              <a:rPr lang="en" altLang="en-US" dirty="0"/>
              <a:t>Experience Machine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 xmlns:r="http://schemas.openxmlformats.org/officeDocument/2006/relationships">
              <a:rPr lang="en" altLang="ko-KR" dirty="0">
                <a:hlinkClick r:id="rId2"/>
              </a:rPr>
              <a:t>https://transcranial.github.io/keras-js/#/</a:t>
            </a:r>
            <a:endParaRPr xmlns:a="http://schemas.openxmlformats.org/drawingml/2006/main"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7380312" cy="35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Differences between machine learning and traditional programming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xmlns:a="http://schemas.openxmlformats.org/drawingml/2006/main" algn="l"/>
            <a:r xmlns:a="http://schemas.openxmlformats.org/drawingml/2006/main">
              <a:rPr lang="en" altLang="en-US" sz="1800" b="0" i="0" u="none" strike="noStrike" baseline="0" dirty="0">
                <a:latin typeface="YDVYMjOStd12"/>
              </a:rPr>
              <a:t>What would happen if we approached this problem with machine learning </a:t>
            </a:r>
            <a:r xmlns:a="http://schemas.openxmlformats.org/drawingml/2006/main">
              <a:rPr lang="en" altLang="ko-KR" sz="1800" b="0" i="0" u="none" strike="noStrike" baseline="0" dirty="0">
                <a:latin typeface="YDVYMjOStd12"/>
              </a:rPr>
              <a:t>? </a:t>
            </a:r>
            <a:r xmlns:a="http://schemas.openxmlformats.org/drawingml/2006/main">
              <a:rPr lang="en" altLang="en-US" sz="1800" b="0" i="0" u="none" strike="noStrike" baseline="0" dirty="0">
                <a:latin typeface="YDVYMjOStd12"/>
              </a:rPr>
              <a:t>We </a:t>
            </a:r>
            <a:r xmlns:a="http://schemas.openxmlformats.org/drawingml/2006/main">
              <a:rPr lang="en" altLang="en-US" sz="1800" b="0" i="0" u="none" strike="noStrike" baseline="0" dirty="0" err="1">
                <a:latin typeface="YDVYMjOStd12"/>
              </a:rPr>
              <a:t>do not write programs that recognize dogs </a:t>
            </a:r>
            <a:r xmlns:a="http://schemas.openxmlformats.org/drawingml/2006/main">
              <a:rPr lang="en" altLang="ko-KR" sz="1800" b="0" i="0" u="none" strike="noStrike" baseline="0" dirty="0">
                <a:latin typeface="YDVYMjOStd12"/>
              </a:rPr>
              <a:t>. </a:t>
            </a:r>
            <a:r xmlns:a="http://schemas.openxmlformats.org/drawingml/2006/main">
              <a:rPr lang="en" altLang="en-US" sz="1800" b="0" i="0" u="none" strike="noStrike" baseline="0" dirty="0">
                <a:latin typeface="YDVYMjOStd12"/>
              </a:rPr>
              <a:t>You simply feed a bunch of pictures to the machine learning system and tell it which pictures are dogs </a:t>
            </a:r>
            <a:r xmlns:a="http://schemas.openxmlformats.org/drawingml/2006/main">
              <a:rPr lang="en" altLang="ko-KR" sz="1800" b="0" i="0" u="none" strike="noStrike" baseline="0" dirty="0">
                <a:latin typeface="YDVYMjOStd12"/>
              </a:rPr>
              <a:t>.</a:t>
            </a:r>
            <a:endParaRPr xmlns:a="http://schemas.openxmlformats.org/drawingml/2006/main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92F374-1A00-21A2-B67F-F3D91CB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16147"/>
            <a:ext cx="6508775" cy="25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9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Lab: </a:t>
            </a:r>
            <a:r xmlns:a="http://schemas.openxmlformats.org/drawingml/2006/main">
              <a:rPr lang="en" altLang="en-US" dirty="0"/>
              <a:t>Experience Machine Learning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 xmlns:r="http://schemas.openxmlformats.org/officeDocument/2006/relationships">
              <a:rPr lang="en" altLang="ko-KR" dirty="0">
                <a:hlinkClick r:id="rId2"/>
              </a:rPr>
              <a:t>https://transcranial.github.io/keras-js/#/</a:t>
            </a:r>
            <a:endParaRPr xmlns:a="http://schemas.openxmlformats.org/drawingml/2006/main"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1" y="2492896"/>
            <a:ext cx="8055052" cy="37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6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Where is machine learning used </a:t>
            </a:r>
            <a:r xmlns:a="http://schemas.openxmlformats.org/drawingml/2006/main">
              <a:rPr lang="en" altLang="ko-KR" dirty="0"/>
              <a:t>?</a:t>
            </a:r>
            <a:endParaRPr xmlns:a="http://schemas.openxmlformats.org/drawingml/2006/main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 xmlns:a="http://schemas.openxmlformats.org/drawingml/2006/main">
              <a:rPr lang="en" altLang="en-US" dirty="0"/>
              <a:t>These are areas where there is complex data to look at </a:t>
            </a:r>
            <a:r xmlns:a="http://schemas.openxmlformats.org/drawingml/2006/main">
              <a:rPr lang="en" altLang="ko-KR" dirty="0"/>
              <a:t>, and </a:t>
            </a:r>
            <a:r xmlns:a="http://schemas.openxmlformats.org/drawingml/2006/main">
              <a:rPr lang="en" altLang="en-US" dirty="0"/>
              <a:t>decisions must be made based on this data </a:t>
            </a:r>
            <a:r xmlns:a="http://schemas.openxmlformats.org/drawingml/2006/main">
              <a:rPr lang="en" altLang="ko-KR" dirty="0"/>
              <a:t>.</a:t>
            </a:r>
          </a:p>
          <a:p>
            <a:pPr lvl="1" fontAlgn="base"/>
            <a:endParaRPr lang="en-US" altLang="ko-KR" dirty="0"/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When the rules and formulas are too complex to write in a program, such as </a:t>
            </a:r>
            <a:r xmlns:a="http://schemas.openxmlformats.org/drawingml/2006/main">
              <a:rPr lang="en" altLang="en-US" dirty="0"/>
              <a:t>image recognition </a:t>
            </a:r>
            <a:r xmlns:a="http://schemas.openxmlformats.org/drawingml/2006/main">
              <a:rPr lang="en" altLang="ko-KR" dirty="0"/>
              <a:t>or voice recognition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When data characteristics are constantly changing and the program needs to be constantly changing, such as </a:t>
            </a:r>
            <a:r xmlns:a="http://schemas.openxmlformats.org/drawingml/2006/main">
              <a:rPr lang="en" altLang="en-US" dirty="0"/>
              <a:t>stock trading, energy demand forecasting </a:t>
            </a:r>
            <a:r xmlns:a="http://schemas.openxmlformats.org/drawingml/2006/main">
              <a:rPr lang="en" altLang="ko-KR" dirty="0"/>
              <a:t>, or shopping trend forecasting.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A system that determines which ads a buyer is most likely to click on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Video recommendation system </a:t>
            </a:r>
            <a:r xmlns:a="http://schemas.openxmlformats.org/drawingml/2006/main">
              <a:rPr lang="en" altLang="en-US" dirty="0" err="1"/>
              <a:t>on Netflix</a:t>
            </a:r>
          </a:p>
          <a:p>
            <a:pPr xmlns:a="http://schemas.openxmlformats.org/drawingml/2006/main" lvl="1" fontAlgn="base"/>
            <a:r xmlns:a="http://schemas.openxmlformats.org/drawingml/2006/main">
              <a:rPr lang="en" altLang="en-US" dirty="0"/>
              <a:t>self- </a:t>
            </a:r>
            <a:r xmlns:a="http://schemas.openxmlformats.org/drawingml/2006/main">
              <a:rPr lang="en" altLang="en-US" dirty="0" err="1"/>
              <a:t>driving car</a:t>
            </a:r>
            <a:endParaRPr xmlns:a="http://schemas.openxmlformats.org/drawingml/2006/main"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35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E9CAA-24EE-2F33-A910-A46793A0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Uses of Machine Learning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839ED-8138-2D86-FDA4-DA98A109BD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Machine learning is primarily used when designing and programming explicit algorithms is difficult or impossible because the number of possible cases in a problem is so great.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A184F2-2AB1-EBDE-0A49-76D937CC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552700"/>
            <a:ext cx="5924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36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The practical value of machine learning as a programmer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The first is that programming time can be reduced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</a:t>
            </a:r>
          </a:p>
          <a:p>
            <a:r xmlns:a="http://schemas.openxmlformats.org/drawingml/2006/main">
              <a:rPr lang="en" altLang="en-US" dirty="0"/>
              <a:t>For example, let's say you are developing a program to correct spelling errors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Traditional Method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Can be written using many spelling rules </a:t>
            </a:r>
            <a:r xmlns:a="http://schemas.openxmlformats.org/drawingml/2006/main">
              <a:rPr lang="en" altLang="ko-KR" dirty="0"/>
              <a:t>. -&gt; </a:t>
            </a:r>
            <a:r xmlns:a="http://schemas.openxmlformats.org/drawingml/2006/main">
              <a:rPr lang="en" altLang="en-US" dirty="0"/>
              <a:t>It takes a lot of time</a:t>
            </a:r>
            <a:endParaRPr xmlns:a="http://schemas.openxmlformats.org/drawingml/2006/main" lang="en-US" altLang="ko-KR" dirty="0"/>
          </a:p>
          <a:p>
            <a:pPr xmlns:a="http://schemas.openxmlformats.org/drawingml/2006/main" lvl="1"/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Using machine learning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: If you have a lot of examples </a:t>
            </a:r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, you can </a:t>
            </a:r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learn and complete a </a:t>
            </a:r>
            <a:r xmlns:a="http://schemas.openxmlformats.org/drawingml/2006/main">
              <a:rPr lang="en" altLang="en-US" dirty="0" err="1">
                <a:solidFill>
                  <a:srgbClr val="FF0000"/>
                </a:solidFill>
              </a:rPr>
              <a:t>reliable program in a short time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</a:t>
            </a:r>
            <a:endParaRPr xmlns:a="http://schemas.openxmlformats.org/drawingml/2006/main"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48100"/>
            <a:ext cx="3316199" cy="27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The practical value of machine learning as a programmer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Second, custom products can be easily developed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</a:t>
            </a:r>
          </a:p>
          <a:p>
            <a:r xmlns:a="http://schemas.openxmlformats.org/drawingml/2006/main">
              <a:rPr lang="en" altLang="en-US" dirty="0"/>
              <a:t>For example, let's say you have a Korean spelling correction program written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The product is so successful that it wants to expand it with </a:t>
            </a:r>
            <a:r xmlns:a="http://schemas.openxmlformats.org/drawingml/2006/main">
              <a:rPr lang="en" altLang="ko-KR" dirty="0"/>
              <a:t>30 </a:t>
            </a:r>
            <a:r xmlns:a="http://schemas.openxmlformats.org/drawingml/2006/main">
              <a:rPr lang="en" altLang="en-US" dirty="0"/>
              <a:t>language versions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The traditional method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Writing anew for each language would take a significant amount of time, many years or more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Using Machine Learning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: </a:t>
            </a:r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It 's so easy . All you need is an example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</a:t>
            </a:r>
            <a:endParaRPr xmlns:a="http://schemas.openxmlformats.org/drawingml/2006/main"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869160"/>
            <a:ext cx="5472608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The practical value of machine learning as a programmer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Thirdly, machine learning can solve problems for which no algorithm can come to mind as a programmer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</a:t>
            </a:r>
          </a:p>
          <a:p>
            <a:r xmlns:a="http://schemas.openxmlformats.org/drawingml/2006/main">
              <a:rPr lang="en" altLang="en-US" dirty="0"/>
              <a:t>For example, write a program for a computer to recognize a person's face.</a:t>
            </a:r>
            <a:endParaRPr xmlns:a="http://schemas.openxmlformats.org/drawingml/2006/main" lang="en-US" altLang="ko-KR" dirty="0"/>
          </a:p>
          <a:p>
            <a:pPr xmlns:a="http://schemas.openxmlformats.org/drawingml/2006/main" lvl="1"/>
            <a:r xmlns:a="http://schemas.openxmlformats.org/drawingml/2006/main">
              <a:rPr lang="en" altLang="en-US" dirty="0"/>
              <a:t>The Traditional Method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Writing these problems is a task that requires a lot of knowledge and experience in computer vision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1"/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Using machine learning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: </a:t>
            </a:r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just show the program a bunch of examples and the problem is solved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. </a:t>
            </a:r>
            <a:r xmlns:a="http://schemas.openxmlformats.org/drawingml/2006/main">
              <a:rPr lang="en" altLang="en-US" dirty="0">
                <a:solidFill>
                  <a:srgbClr val="FF0000"/>
                </a:solidFill>
              </a:rPr>
              <a:t>Isn't that convenient </a:t>
            </a:r>
            <a:r xmlns:a="http://schemas.openxmlformats.org/drawingml/2006/main">
              <a:rPr lang="en" altLang="ko-KR" dirty="0">
                <a:solidFill>
                  <a:srgbClr val="FF0000"/>
                </a:solidFill>
              </a:rPr>
              <a:t>?</a:t>
            </a:r>
            <a:endParaRPr xmlns:a="http://schemas.openxmlformats.org/drawingml/2006/main"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12" y="4297636"/>
            <a:ext cx="3419872" cy="21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3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ko-KR" dirty="0"/>
              <a:t>Summary</a:t>
            </a:r>
            <a:r xmlns:a="http://schemas.openxmlformats.org/drawingml/2006/main">
              <a:rPr lang="en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Machine learning </a:t>
            </a:r>
            <a:r xmlns:a="http://schemas.openxmlformats.org/drawingml/2006/main">
              <a:rPr lang="en" altLang="ko-KR" dirty="0"/>
              <a:t>is </a:t>
            </a:r>
            <a:r xmlns:a="http://schemas.openxmlformats.org/drawingml/2006/main">
              <a:rPr lang="en" altLang="en-US" dirty="0"/>
              <a:t>a field of artificial intelligence </a:t>
            </a:r>
            <a:r xmlns:a="http://schemas.openxmlformats.org/drawingml/2006/main">
              <a:rPr lang="en" altLang="ko-KR" dirty="0"/>
              <a:t>, and </a:t>
            </a:r>
            <a:r xmlns:a="http://schemas.openxmlformats.org/drawingml/2006/main">
              <a:rPr lang="en" altLang="en-US" dirty="0"/>
              <a:t>it is a research field for imparting learning functions to computers </a:t>
            </a:r>
            <a:r xmlns:a="http://schemas.openxmlformats.org/drawingml/2006/main">
              <a:rPr lang="en" altLang="ko-KR" dirty="0"/>
              <a:t>.</a:t>
            </a:r>
          </a:p>
          <a:p>
            <a:pPr lvl="0" fontAlgn="base"/>
            <a:endParaRPr lang="en-US" altLang="ko-KR" dirty="0"/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Machine learning is </a:t>
            </a:r>
            <a:r xmlns:a="http://schemas.openxmlformats.org/drawingml/2006/main">
              <a:rPr lang="en" altLang="en-US" dirty="0"/>
              <a:t>largely divided into supervised learning and unsupervised learning depending on the presence or absence </a:t>
            </a:r>
            <a:r xmlns:a="http://schemas.openxmlformats.org/drawingml/2006/main">
              <a:rPr lang="en" altLang="en-US" dirty="0" err="1"/>
              <a:t>of a “teacher”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There is </a:t>
            </a:r>
            <a:r xmlns:a="http://schemas.openxmlformats.org/drawingml/2006/main">
              <a:rPr lang="en" altLang="en-US" dirty="0"/>
              <a:t>also </a:t>
            </a:r>
            <a:r xmlns:a="http://schemas.openxmlformats.org/drawingml/2006/main">
              <a:rPr lang="en" altLang="en-US" dirty="0" err="1"/>
              <a:t>reinforcement learning </a:t>
            </a:r>
            <a:r xmlns:a="http://schemas.openxmlformats.org/drawingml/2006/main">
              <a:rPr lang="en" altLang="ko-KR" dirty="0"/>
              <a:t>.</a:t>
            </a:r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Supervised learning can be largely divided into regression and classification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Regression is the </a:t>
            </a:r>
            <a:r xmlns:a="http://schemas.openxmlformats.org/drawingml/2006/main">
              <a:rPr lang="en" altLang="en-US" dirty="0"/>
              <a:t>process of learning a given input </a:t>
            </a:r>
            <a:r xmlns:a="http://schemas.openxmlformats.org/drawingml/2006/main">
              <a:rPr lang="en" altLang="ko-KR" dirty="0"/>
              <a:t>- output pair </a:t>
            </a:r>
            <a:r xmlns:a="http://schemas.openxmlformats.org/drawingml/2006/main">
              <a:rPr lang="en" altLang="ko-KR" dirty="0"/>
              <a:t>and </a:t>
            </a:r>
            <a:r xmlns:a="http://schemas.openxmlformats.org/drawingml/2006/main">
              <a:rPr lang="en" altLang="en-US" dirty="0"/>
              <a:t>predicting </a:t>
            </a:r>
            <a:r xmlns:a="http://schemas.openxmlformats.org/drawingml/2006/main">
              <a:rPr lang="en" altLang="en-US" dirty="0"/>
              <a:t>a reasonable </a:t>
            </a:r>
            <a:r xmlns:a="http://schemas.openxmlformats.org/drawingml/2006/main">
              <a:rPr lang="en" altLang="en-US" dirty="0" err="1"/>
              <a:t>output value when a new </a:t>
            </a:r>
            <a:r xmlns:a="http://schemas.openxmlformats.org/drawingml/2006/main">
              <a:rPr lang="en" altLang="en-US" dirty="0" err="1"/>
              <a:t>input value </a:t>
            </a:r>
            <a:r xmlns:a="http://schemas.openxmlformats.org/drawingml/2006/main">
              <a:rPr lang="en" altLang="en-US" dirty="0"/>
              <a:t>comes in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Classification </a:t>
            </a:r>
            <a:r xmlns:a="http://schemas.openxmlformats.org/drawingml/2006/main">
              <a:rPr lang="en" altLang="ko-KR" dirty="0"/>
              <a:t>: </a:t>
            </a:r>
            <a:r xmlns:a="http://schemas.openxmlformats.org/drawingml/2006/main">
              <a:rPr lang="en" altLang="en-US" dirty="0"/>
              <a:t>The division of an input into two or more types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Unsupervised learning means that the computer classifies the inputs on its own without a “teacher” </a:t>
            </a:r>
            <a:r xmlns:a="http://schemas.openxmlformats.org/drawingml/2006/main">
              <a:rPr lang="en" altLang="ko-KR" dirty="0"/>
              <a:t>. </a:t>
            </a:r>
            <a:r xmlns:a="http://schemas.openxmlformats.org/drawingml/2006/main">
              <a:rPr lang="en" altLang="en-US" dirty="0"/>
              <a:t>In unsupervised learning, similar data are collected by analyzing the correlation of data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  <a:p>
            <a:pPr xmlns:a="http://schemas.openxmlformats.org/drawingml/2006/main" lvl="0" fontAlgn="base"/>
            <a:r xmlns:a="http://schemas.openxmlformats.org/drawingml/2006/main">
              <a:rPr lang="en" altLang="en-US" dirty="0"/>
              <a:t>In reinforcement learning, an external punishment or reward is given whenever the computer takes an action </a:t>
            </a:r>
            <a:r xmlns:a="http://schemas.openxmlformats.org/drawingml/2006/main">
              <a:rPr lang="en" altLang="ko-KR" dirty="0"/>
              <a:t>.</a:t>
            </a:r>
            <a:endParaRPr xmlns:a="http://schemas.openxmlformats.org/drawingml/2006/main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xmlns:a="http://schemas.openxmlformats.org/drawingml/2006/main" eaLnBrk="1" hangingPunct="1"/>
            <a:r xmlns:a="http://schemas.openxmlformats.org/drawingml/2006/main">
              <a:rPr lang="en" altLang="ko-KR" sz="3600"/>
              <a:t>Q&amp;A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2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33DEC-CC8F-1159-90FF-421B99B4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Differences between machine learning and traditional programming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62D35-36B5-FFF4-6824-89630023BD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xmlns:a="http://schemas.openxmlformats.org/drawingml/2006/main" algn="l"/>
            <a:r xmlns:a="http://schemas.openxmlformats.org/drawingml/2006/main">
              <a:rPr lang="en" altLang="en-US" sz="1800" b="0" i="0" u="none" strike="noStrike" baseline="0" dirty="0">
                <a:latin typeface="YDVYMjOStd12"/>
              </a:rPr>
              <a:t>In traditional programming, developers have to write specific program code </a:t>
            </a:r>
            <a:r xmlns:a="http://schemas.openxmlformats.org/drawingml/2006/main">
              <a:rPr lang="en" altLang="ko-KR" sz="1800" b="0" i="0" u="none" strike="noStrike" baseline="0" dirty="0">
                <a:latin typeface="YDVYMjOStd12"/>
              </a:rPr>
              <a:t>. </a:t>
            </a:r>
            <a:r xmlns:a="http://schemas.openxmlformats.org/drawingml/2006/main">
              <a:rPr lang="en" altLang="en-US" sz="1800" b="0" i="0" u="none" strike="noStrike" baseline="0" dirty="0">
                <a:latin typeface="YDVYMjOStd12"/>
              </a:rPr>
              <a:t>But in machine learning, you only need to provide data.</a:t>
            </a:r>
            <a:endParaRPr xmlns:a="http://schemas.openxmlformats.org/drawingml/2006/main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44122-792E-B3C5-0F8A-DC8324BB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79971"/>
            <a:ext cx="6912768" cy="18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Artificial Intelligence </a:t>
            </a:r>
            <a:r xmlns:a="http://schemas.openxmlformats.org/drawingml/2006/main">
              <a:rPr lang="en" altLang="ko-KR" dirty="0"/>
              <a:t>, </a:t>
            </a:r>
            <a:r xmlns:a="http://schemas.openxmlformats.org/drawingml/2006/main">
              <a:rPr lang="en" altLang="en-US" dirty="0"/>
              <a:t>Machine Learning </a:t>
            </a:r>
            <a:r xmlns:a="http://schemas.openxmlformats.org/drawingml/2006/main">
              <a:rPr lang="en" altLang="ko-KR" dirty="0"/>
              <a:t>, </a:t>
            </a:r>
            <a:r xmlns:a="http://schemas.openxmlformats.org/drawingml/2006/main">
              <a:rPr lang="en" altLang="en-US" dirty="0" err="1"/>
              <a:t>Deep Learning</a:t>
            </a:r>
            <a:endParaRPr xmlns:a="http://schemas.openxmlformats.org/drawingml/2006/main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b="7521"/>
          <a:stretch/>
        </p:blipFill>
        <p:spPr>
          <a:xfrm>
            <a:off x="1115616" y="2060848"/>
            <a:ext cx="6641232" cy="3477025"/>
          </a:xfrm>
        </p:spPr>
      </p:pic>
    </p:spTree>
    <p:extLst>
      <p:ext uri="{BB962C8B-B14F-4D97-AF65-F5344CB8AC3E}">
        <p14:creationId xmlns:p14="http://schemas.microsoft.com/office/powerpoint/2010/main" val="66724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machine learning history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28412"/>
            <a:ext cx="8153400" cy="4439376"/>
          </a:xfrm>
        </p:spPr>
      </p:pic>
    </p:spTree>
    <p:extLst>
      <p:ext uri="{BB962C8B-B14F-4D97-AF65-F5344CB8AC3E}">
        <p14:creationId xmlns:p14="http://schemas.microsoft.com/office/powerpoint/2010/main" val="109726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 xmlns:a="http://schemas.openxmlformats.org/drawingml/2006/main">
              <a:rPr lang="en" altLang="en-US" dirty="0"/>
              <a:t>types of machine learning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00198"/>
            <a:ext cx="6399798" cy="5223843"/>
          </a:xfrm>
        </p:spPr>
      </p:pic>
      <p:sp>
        <p:nvSpPr>
          <p:cNvPr id="5" name="타원형 설명선 4"/>
          <p:cNvSpPr/>
          <p:nvPr/>
        </p:nvSpPr>
        <p:spPr>
          <a:xfrm>
            <a:off x="0" y="2852936"/>
            <a:ext cx="2376264" cy="151216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xmlns:a="http://schemas.openxmlformats.org/drawingml/2006/main" algn="ctr"/>
            <a:r xmlns:a="http://schemas.openxmlformats.org/drawingml/2006/main">
              <a:rPr lang="en" altLang="en-US" dirty="0"/>
              <a:t>Neural networks can be used in any field of machine learning </a:t>
            </a:r>
            <a:r xmlns:a="http://schemas.openxmlformats.org/drawingml/2006/main">
              <a:rPr lang="en" altLang="ko-KR" dirty="0"/>
              <a:t>!!!</a:t>
            </a:r>
            <a:endParaRPr xmlns:a="http://schemas.openxmlformats.org/drawingml/2006/main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5104"/>
            <a:ext cx="1678648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9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2775</TotalTime>
  <Words>1657</Words>
  <Application>Microsoft Office PowerPoint</Application>
  <PresentationFormat>화면 슬라이드 쇼(4:3)</PresentationFormat>
  <Paragraphs>170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SandSm</vt:lpstr>
      <vt:lpstr>YDVYMjOStd12</vt:lpstr>
      <vt:lpstr>굴림</vt:lpstr>
      <vt:lpstr>맑은 고딕</vt:lpstr>
      <vt:lpstr>Arial</vt:lpstr>
      <vt:lpstr>Trebuchet MS</vt:lpstr>
      <vt:lpstr>Tw Cen MT</vt:lpstr>
      <vt:lpstr>Wingdings</vt:lpstr>
      <vt:lpstr>Wingdings 2</vt:lpstr>
      <vt:lpstr>가을</vt:lpstr>
      <vt:lpstr>제9장 기계학습의 소개</vt:lpstr>
      <vt:lpstr>학습 목표</vt:lpstr>
      <vt:lpstr>머신 러닝이란?</vt:lpstr>
      <vt:lpstr>기계학습과 전통적인 프로그래밍과의 차이점</vt:lpstr>
      <vt:lpstr>기계학습과 전통적인 프로그래밍과의 차이점</vt:lpstr>
      <vt:lpstr>기계학습과 전통적인 프로그래밍과의 차이점</vt:lpstr>
      <vt:lpstr>인공지능, 머신 러닝, 딥러닝</vt:lpstr>
      <vt:lpstr>머신 러닝의 역사</vt:lpstr>
      <vt:lpstr>머신 러닝의 종류</vt:lpstr>
      <vt:lpstr>머신 러닝</vt:lpstr>
      <vt:lpstr>특징(features)</vt:lpstr>
      <vt:lpstr>레이블과 샘플</vt:lpstr>
      <vt:lpstr>학습 데이터와 테스트 데이터</vt:lpstr>
      <vt:lpstr>학습과 예측</vt:lpstr>
      <vt:lpstr>지도 학습</vt:lpstr>
      <vt:lpstr>지도 학습</vt:lpstr>
      <vt:lpstr>회귀</vt:lpstr>
      <vt:lpstr>회귀의 예</vt:lpstr>
      <vt:lpstr>데이터가 더 많이 수집되면</vt:lpstr>
      <vt:lpstr>지도 학습</vt:lpstr>
      <vt:lpstr>분류 </vt:lpstr>
      <vt:lpstr>분류의 예</vt:lpstr>
      <vt:lpstr>분류</vt:lpstr>
      <vt:lpstr>분류</vt:lpstr>
      <vt:lpstr>분류</vt:lpstr>
      <vt:lpstr>Lab: 티처블 머신 이용하여 머신러닝 체험하기</vt:lpstr>
      <vt:lpstr>Lab: 티처블 머신 이용하여 머신러닝 체험하기</vt:lpstr>
      <vt:lpstr>Lab: 티처블 머신 이용하여 머신러닝 체험하기</vt:lpstr>
      <vt:lpstr>비지도 학습</vt:lpstr>
      <vt:lpstr>비지도 학습</vt:lpstr>
      <vt:lpstr>강화 학습</vt:lpstr>
      <vt:lpstr>강화 학습</vt:lpstr>
      <vt:lpstr>강화 학습의 어려운 점</vt:lpstr>
      <vt:lpstr>머신 러닝의 과정</vt:lpstr>
      <vt:lpstr>머신러닝의 예</vt:lpstr>
      <vt:lpstr>어떤 특징?</vt:lpstr>
      <vt:lpstr>데이터 수집</vt:lpstr>
      <vt:lpstr>훈련 데이터의 구조</vt:lpstr>
      <vt:lpstr>학습 데이터와 테스트 데이터</vt:lpstr>
      <vt:lpstr>훈련 단계</vt:lpstr>
      <vt:lpstr>테스트 단계</vt:lpstr>
      <vt:lpstr>모델 선택</vt:lpstr>
      <vt:lpstr>선형 모델</vt:lpstr>
      <vt:lpstr>학습</vt:lpstr>
      <vt:lpstr>평가</vt:lpstr>
      <vt:lpstr>예측</vt:lpstr>
      <vt:lpstr>머신러닝 알고리즘의 성능평가</vt:lpstr>
      <vt:lpstr>혼동 행렬</vt:lpstr>
      <vt:lpstr>Lab: 머신 러닝 체험하기</vt:lpstr>
      <vt:lpstr>Lab: 머신 러닝 체험하기</vt:lpstr>
      <vt:lpstr>머신 러닝은 어디에 이용되는가?</vt:lpstr>
      <vt:lpstr>머신 러닝의 용도</vt:lpstr>
      <vt:lpstr>프로그래머로서 머신 러닝의 실용적인 가치</vt:lpstr>
      <vt:lpstr>프로그래머로서 머신 러닝의 실용적인 가치</vt:lpstr>
      <vt:lpstr>프로그래머로서 머신 러닝의 실용적인 가치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한석범</cp:lastModifiedBy>
  <cp:revision>672</cp:revision>
  <dcterms:created xsi:type="dcterms:W3CDTF">2012-03-12T19:09:15Z</dcterms:created>
  <dcterms:modified xsi:type="dcterms:W3CDTF">2023-02-24T04:48:29Z</dcterms:modified>
</cp:coreProperties>
</file>